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57" r:id="rId4"/>
    <p:sldId id="258" r:id="rId5"/>
    <p:sldId id="259" r:id="rId6"/>
    <p:sldId id="260" r:id="rId7"/>
    <p:sldId id="263" r:id="rId8"/>
    <p:sldId id="261" r:id="rId9"/>
    <p:sldId id="262" r:id="rId10"/>
    <p:sldId id="264" r:id="rId11"/>
    <p:sldId id="265" r:id="rId12"/>
    <p:sldId id="273" r:id="rId13"/>
    <p:sldId id="266" r:id="rId14"/>
    <p:sldId id="267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45263-8477-44DB-AE0E-EDFD3468E976}" type="datetimeFigureOut">
              <a:rPr lang="en-US" smtClean="0"/>
              <a:pPr/>
              <a:t>8/10/2008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7DA2-75AA-4FA2-A991-D9637A31D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45263-8477-44DB-AE0E-EDFD3468E976}" type="datetimeFigureOut">
              <a:rPr lang="en-US" smtClean="0"/>
              <a:pPr/>
              <a:t>8/10/2008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7DA2-75AA-4FA2-A991-D9637A31D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45263-8477-44DB-AE0E-EDFD3468E976}" type="datetimeFigureOut">
              <a:rPr lang="en-US" smtClean="0"/>
              <a:pPr/>
              <a:t>8/10/2008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7DA2-75AA-4FA2-A991-D9637A31D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45263-8477-44DB-AE0E-EDFD3468E976}" type="datetimeFigureOut">
              <a:rPr lang="en-US" smtClean="0"/>
              <a:pPr/>
              <a:t>8/10/2008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7DA2-75AA-4FA2-A991-D9637A31D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45263-8477-44DB-AE0E-EDFD3468E976}" type="datetimeFigureOut">
              <a:rPr lang="en-US" smtClean="0"/>
              <a:pPr/>
              <a:t>8/10/2008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7DA2-75AA-4FA2-A991-D9637A31D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45263-8477-44DB-AE0E-EDFD3468E976}" type="datetimeFigureOut">
              <a:rPr lang="en-US" smtClean="0"/>
              <a:pPr/>
              <a:t>8/10/2008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7DA2-75AA-4FA2-A991-D9637A31D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45263-8477-44DB-AE0E-EDFD3468E976}" type="datetimeFigureOut">
              <a:rPr lang="en-US" smtClean="0"/>
              <a:pPr/>
              <a:t>8/10/2008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7DA2-75AA-4FA2-A991-D9637A31D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45263-8477-44DB-AE0E-EDFD3468E976}" type="datetimeFigureOut">
              <a:rPr lang="en-US" smtClean="0"/>
              <a:pPr/>
              <a:t>8/10/2008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7DA2-75AA-4FA2-A991-D9637A31D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45263-8477-44DB-AE0E-EDFD3468E976}" type="datetimeFigureOut">
              <a:rPr lang="en-US" smtClean="0"/>
              <a:pPr/>
              <a:t>8/10/2008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7DA2-75AA-4FA2-A991-D9637A31D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45263-8477-44DB-AE0E-EDFD3468E976}" type="datetimeFigureOut">
              <a:rPr lang="en-US" smtClean="0"/>
              <a:pPr/>
              <a:t>8/10/2008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7DA2-75AA-4FA2-A991-D9637A31D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45263-8477-44DB-AE0E-EDFD3468E976}" type="datetimeFigureOut">
              <a:rPr lang="en-US" smtClean="0"/>
              <a:pPr/>
              <a:t>8/10/2008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7DA2-75AA-4FA2-A991-D9637A31D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45263-8477-44DB-AE0E-EDFD3468E976}" type="datetimeFigureOut">
              <a:rPr lang="en-US" smtClean="0"/>
              <a:pPr/>
              <a:t>8/10/2008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E7DA2-75AA-4FA2-A991-D9637A31D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Garamond" pitchFamily="18" charset="0"/>
              </a:rPr>
              <a:t>Coal and Coke</a:t>
            </a:r>
            <a:endParaRPr lang="en-US" sz="4800" b="1" dirty="0">
              <a:solidFill>
                <a:srgbClr val="FFFF00"/>
              </a:solidFill>
              <a:latin typeface="Garamond" pitchFamily="18" charset="0"/>
            </a:endParaRPr>
          </a:p>
        </p:txBody>
      </p:sp>
      <p:pic>
        <p:nvPicPr>
          <p:cNvPr id="4" name="Content Placeholder 3" descr="CokeOv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371600"/>
            <a:ext cx="7194064" cy="49649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Garamond" pitchFamily="18" charset="0"/>
              </a:rPr>
              <a:t>COAL PATCH VOCABULARY</a:t>
            </a:r>
            <a:endParaRPr lang="en-US" b="1" dirty="0">
              <a:solidFill>
                <a:srgbClr val="FFFF00"/>
              </a:solidFill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 numCol="2"/>
          <a:lstStyle/>
          <a:p>
            <a:r>
              <a:rPr lang="en-US" dirty="0" smtClean="0">
                <a:solidFill>
                  <a:srgbClr val="FFFF00"/>
                </a:solidFill>
                <a:latin typeface="Garamond" pitchFamily="18" charset="0"/>
              </a:rPr>
              <a:t>Tipple</a:t>
            </a:r>
          </a:p>
          <a:p>
            <a:r>
              <a:rPr lang="en-US" dirty="0" smtClean="0">
                <a:solidFill>
                  <a:srgbClr val="FFFF00"/>
                </a:solidFill>
                <a:latin typeface="Garamond" pitchFamily="18" charset="0"/>
              </a:rPr>
              <a:t>Outhouse		</a:t>
            </a:r>
          </a:p>
          <a:p>
            <a:r>
              <a:rPr lang="en-US" dirty="0" smtClean="0">
                <a:solidFill>
                  <a:srgbClr val="FFFF00"/>
                </a:solidFill>
                <a:latin typeface="Garamond" pitchFamily="18" charset="0"/>
              </a:rPr>
              <a:t>Honey Dipper</a:t>
            </a:r>
          </a:p>
          <a:p>
            <a:r>
              <a:rPr lang="en-US" dirty="0" smtClean="0">
                <a:solidFill>
                  <a:srgbClr val="FFFF00"/>
                </a:solidFill>
                <a:latin typeface="Garamond" pitchFamily="18" charset="0"/>
              </a:rPr>
              <a:t>Red Dog</a:t>
            </a:r>
          </a:p>
          <a:p>
            <a:r>
              <a:rPr lang="en-US" dirty="0" smtClean="0">
                <a:solidFill>
                  <a:srgbClr val="FFFF00"/>
                </a:solidFill>
                <a:latin typeface="Garamond" pitchFamily="18" charset="0"/>
              </a:rPr>
              <a:t>Scab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Garamond" pitchFamily="18" charset="0"/>
              </a:rPr>
              <a:t>Larries</a:t>
            </a:r>
            <a:endParaRPr lang="en-US" dirty="0" smtClean="0">
              <a:solidFill>
                <a:srgbClr val="FFFF00"/>
              </a:solidFill>
              <a:latin typeface="Garamond" pitchFamily="18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Garamond" pitchFamily="18" charset="0"/>
              </a:rPr>
              <a:t>Pit Horse</a:t>
            </a:r>
          </a:p>
          <a:p>
            <a:r>
              <a:rPr lang="en-US" dirty="0" smtClean="0">
                <a:solidFill>
                  <a:srgbClr val="FFFF00"/>
                </a:solidFill>
                <a:latin typeface="Garamond" pitchFamily="18" charset="0"/>
              </a:rPr>
              <a:t>Bubba</a:t>
            </a:r>
          </a:p>
          <a:p>
            <a:r>
              <a:rPr lang="en-US" dirty="0" smtClean="0">
                <a:solidFill>
                  <a:srgbClr val="FFFF00"/>
                </a:solidFill>
                <a:latin typeface="Garamond" pitchFamily="18" charset="0"/>
              </a:rPr>
              <a:t>Company House/Store</a:t>
            </a:r>
          </a:p>
          <a:p>
            <a:r>
              <a:rPr lang="en-US" dirty="0" smtClean="0">
                <a:solidFill>
                  <a:srgbClr val="FFFF00"/>
                </a:solidFill>
                <a:latin typeface="Garamond" pitchFamily="18" charset="0"/>
              </a:rPr>
              <a:t>UMWA</a:t>
            </a:r>
          </a:p>
          <a:p>
            <a:r>
              <a:rPr lang="en-US" dirty="0" smtClean="0">
                <a:solidFill>
                  <a:srgbClr val="FFFF00"/>
                </a:solidFill>
                <a:latin typeface="Garamond" pitchFamily="18" charset="0"/>
              </a:rPr>
              <a:t>Mitchell Day</a:t>
            </a:r>
          </a:p>
          <a:p>
            <a:r>
              <a:rPr lang="en-US" dirty="0" smtClean="0">
                <a:solidFill>
                  <a:srgbClr val="FFFF00"/>
                </a:solidFill>
                <a:latin typeface="Garamond" pitchFamily="18" charset="0"/>
              </a:rPr>
              <a:t>Black Lung</a:t>
            </a:r>
          </a:p>
          <a:p>
            <a:r>
              <a:rPr lang="en-US" dirty="0" smtClean="0">
                <a:solidFill>
                  <a:srgbClr val="FFFF00"/>
                </a:solidFill>
                <a:latin typeface="Garamond" pitchFamily="18" charset="0"/>
              </a:rPr>
              <a:t>“Fire in the hole”</a:t>
            </a:r>
          </a:p>
          <a:p>
            <a:r>
              <a:rPr lang="en-US" dirty="0" smtClean="0">
                <a:solidFill>
                  <a:srgbClr val="FFFF00"/>
                </a:solidFill>
                <a:latin typeface="Garamond" pitchFamily="18" charset="0"/>
              </a:rPr>
              <a:t>Frick hump</a:t>
            </a:r>
            <a:endParaRPr lang="en-US" dirty="0">
              <a:solidFill>
                <a:srgbClr val="FFFF0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JVThomps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556864"/>
            <a:ext cx="4343400" cy="58132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ak Hill Bookl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75632" y="762000"/>
            <a:ext cx="4145035" cy="5364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arnes Estat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399" y="351054"/>
            <a:ext cx="7473671" cy="57751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Garamond" pitchFamily="18" charset="0"/>
              </a:rPr>
              <a:t>ASSIGNMENTS</a:t>
            </a:r>
            <a:endParaRPr lang="en-US" sz="5400" b="1" dirty="0">
              <a:solidFill>
                <a:srgbClr val="FFFF00"/>
              </a:solidFill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>
              <a:solidFill>
                <a:srgbClr val="FFFF00"/>
              </a:solidFill>
              <a:latin typeface="Garamond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Garamond" pitchFamily="18" charset="0"/>
              </a:rPr>
              <a:t>Photographs</a:t>
            </a:r>
          </a:p>
          <a:p>
            <a:pPr algn="ctr"/>
            <a:endParaRPr lang="en-US" sz="4000" b="1" dirty="0" smtClean="0">
              <a:solidFill>
                <a:srgbClr val="FFFF00"/>
              </a:solidFill>
              <a:latin typeface="Garamond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Garamond" pitchFamily="18" charset="0"/>
              </a:rPr>
              <a:t>Interviews</a:t>
            </a:r>
          </a:p>
          <a:p>
            <a:pPr algn="ctr"/>
            <a:endParaRPr lang="en-US" sz="4000" b="1" dirty="0">
              <a:solidFill>
                <a:srgbClr val="FFFF00"/>
              </a:solidFill>
              <a:latin typeface="Garamond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Garamond" pitchFamily="18" charset="0"/>
              </a:rPr>
              <a:t>Essays</a:t>
            </a:r>
            <a:endParaRPr lang="en-US" sz="4000" b="1" dirty="0">
              <a:solidFill>
                <a:srgbClr val="FFFF0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e are LH bookl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685800"/>
            <a:ext cx="4057949" cy="5211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opwood Log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1" y="1066800"/>
            <a:ext cx="4701380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ounding Father's cemete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381000"/>
            <a:ext cx="7924800" cy="56804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RC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228600"/>
            <a:ext cx="5638800" cy="64828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3067051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5050"/>
                </a:solidFill>
                <a:latin typeface="Garamond" pitchFamily="18" charset="0"/>
              </a:rPr>
              <a:t>HISTORY IN THE CLASSROOM</a:t>
            </a:r>
            <a:endParaRPr lang="en-US" sz="5400" dirty="0">
              <a:solidFill>
                <a:srgbClr val="FF5050"/>
              </a:solidFill>
              <a:latin typeface="Garamon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514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2008 Pennsylvania Abandoned Mine Reclamation &amp; Coal Mining Heritage Conference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August 14, 2008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esnutRid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6611"/>
            <a:ext cx="9144000" cy="6064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Garamond" pitchFamily="18" charset="0"/>
              </a:rPr>
              <a:t>TEACHER WORKSHOPS</a:t>
            </a:r>
            <a:endParaRPr lang="en-US" sz="4800" dirty="0">
              <a:solidFill>
                <a:srgbClr val="FFFF00"/>
              </a:solidFill>
              <a:latin typeface="Garamond" pitchFamily="18" charset="0"/>
            </a:endParaRPr>
          </a:p>
        </p:txBody>
      </p:sp>
      <p:pic>
        <p:nvPicPr>
          <p:cNvPr id="1038" name="Picture 14" descr="C:\Users\HP User\AppData\Local\Microsoft\Windows\Temporary Internet Files\Content.IE5\5VRJ31PJ\MPj0435893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524000"/>
            <a:ext cx="5178552" cy="517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514600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Garamond" pitchFamily="18" charset="0"/>
              </a:rPr>
              <a:t>QUESTIONS</a:t>
            </a:r>
          </a:p>
          <a:p>
            <a:pPr algn="ctr"/>
            <a:r>
              <a:rPr lang="en-US" sz="5400" dirty="0" smtClean="0">
                <a:solidFill>
                  <a:srgbClr val="FFFF00"/>
                </a:solidFill>
                <a:latin typeface="Garamond" pitchFamily="18" charset="0"/>
              </a:rPr>
              <a:t>?</a:t>
            </a:r>
            <a:endParaRPr lang="en-US" sz="5400" dirty="0">
              <a:solidFill>
                <a:srgbClr val="FFFF0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HP User\AppData\Local\Microsoft\Windows\Temporary Internet Files\Content.IE5\YC586OMG\MCj0189624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066800"/>
            <a:ext cx="6248400" cy="5029200"/>
          </a:xfrm>
          <a:prstGeom prst="rect">
            <a:avLst/>
          </a:prstGeom>
          <a:noFill/>
        </p:spPr>
      </p:pic>
      <p:sp>
        <p:nvSpPr>
          <p:cNvPr id="7" name="5-Point Star 6"/>
          <p:cNvSpPr/>
          <p:nvPr/>
        </p:nvSpPr>
        <p:spPr>
          <a:xfrm>
            <a:off x="2209800" y="4648200"/>
            <a:ext cx="6858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HP User\AppData\Local\Microsoft\Windows\Temporary Internet Files\Content.IE5\5VRJ31PJ\MCj0331684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"/>
            <a:ext cx="5257800" cy="6218055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>
            <a:off x="7848600" y="-457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HP User\AppData\Local\Microsoft\Windows\Temporary Internet Files\Content.IE5\FP0PFF7W\MCj0398131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1" y="1053412"/>
            <a:ext cx="3657600" cy="5183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HP User\AppData\Local\Microsoft\Windows\Temporary Internet Files\Content.IE5\FP0PFF7W\MCj0429827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399" y="914401"/>
            <a:ext cx="4190999" cy="5122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21336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Garamond" pitchFamily="18" charset="0"/>
              </a:rPr>
              <a:t>COURSE FOCUS</a:t>
            </a:r>
            <a:endParaRPr lang="en-US" sz="5400" b="1" dirty="0">
              <a:solidFill>
                <a:srgbClr val="FFFF00"/>
              </a:solidFill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b="1" dirty="0" smtClean="0">
              <a:solidFill>
                <a:srgbClr val="FFFF00"/>
              </a:solidFill>
              <a:latin typeface="Garamond" pitchFamily="18" charset="0"/>
            </a:endParaRPr>
          </a:p>
          <a:p>
            <a:pPr algn="ctr"/>
            <a:endParaRPr lang="en-US" dirty="0">
              <a:solidFill>
                <a:srgbClr val="FFFF00"/>
              </a:solidFill>
              <a:latin typeface="Garamond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Garamond" pitchFamily="18" charset="0"/>
              </a:rPr>
              <a:t>National Road Er</a:t>
            </a:r>
            <a:r>
              <a:rPr lang="en-US" sz="4000" dirty="0" smtClean="0">
                <a:solidFill>
                  <a:srgbClr val="FFFF00"/>
                </a:solidFill>
                <a:latin typeface="Garamond" pitchFamily="18" charset="0"/>
              </a:rPr>
              <a:t>a</a:t>
            </a:r>
          </a:p>
          <a:p>
            <a:pPr algn="ctr"/>
            <a:endParaRPr lang="en-US" sz="4000" dirty="0" smtClean="0">
              <a:solidFill>
                <a:srgbClr val="FFFF00"/>
              </a:solidFill>
              <a:latin typeface="Garamond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Garamond" pitchFamily="18" charset="0"/>
              </a:rPr>
              <a:t>Coal and Coke Era</a:t>
            </a:r>
            <a:endParaRPr lang="en-US" sz="4000" b="1" dirty="0">
              <a:solidFill>
                <a:srgbClr val="FFFF0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rgbClr val="FFFF00"/>
                </a:solidFill>
              </a:rPr>
              <a:t>WHO ARE YOU ?</a:t>
            </a:r>
            <a:br>
              <a:rPr lang="en-US" sz="4900" dirty="0" smtClean="0">
                <a:solidFill>
                  <a:srgbClr val="FFFF00"/>
                </a:solidFill>
              </a:rPr>
            </a:br>
            <a:r>
              <a:rPr lang="en-US" sz="4900" dirty="0" smtClean="0">
                <a:solidFill>
                  <a:srgbClr val="FFFF00"/>
                </a:solidFill>
              </a:rPr>
              <a:t>WHY ARE YOU HERE ?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3600" dirty="0" smtClean="0">
              <a:latin typeface="Garamond" pitchFamily="18" charset="0"/>
            </a:endParaRPr>
          </a:p>
          <a:p>
            <a:pPr algn="ctr"/>
            <a:endParaRPr lang="en-US" sz="3600" dirty="0">
              <a:latin typeface="Garamond" pitchFamily="18" charset="0"/>
            </a:endParaRPr>
          </a:p>
          <a:p>
            <a:pPr algn="ctr"/>
            <a:r>
              <a:rPr lang="en-US" sz="3600" dirty="0" smtClean="0">
                <a:latin typeface="Garamond" pitchFamily="18" charset="0"/>
              </a:rPr>
              <a:t> </a:t>
            </a:r>
            <a:endParaRPr lang="en-US" sz="3600" dirty="0">
              <a:latin typeface="Garamond" pitchFamily="18" charset="0"/>
            </a:endParaRPr>
          </a:p>
        </p:txBody>
      </p:sp>
      <p:pic>
        <p:nvPicPr>
          <p:cNvPr id="6146" name="Picture 2" descr="C:\Users\HP User\AppData\Local\Microsoft\Windows\Temporary Internet Files\Content.IE5\K30LO3FL\MPj043837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133600"/>
            <a:ext cx="2815191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Garamond" pitchFamily="18" charset="0"/>
              </a:rPr>
              <a:t>The National Road</a:t>
            </a:r>
            <a:endParaRPr lang="en-US" sz="4800" b="1" dirty="0">
              <a:solidFill>
                <a:srgbClr val="FFFF00"/>
              </a:solidFill>
              <a:latin typeface="Garamond" pitchFamily="18" charset="0"/>
            </a:endParaRPr>
          </a:p>
        </p:txBody>
      </p:sp>
      <p:pic>
        <p:nvPicPr>
          <p:cNvPr id="4" name="Content Placeholder 3" descr="NationalRoad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143000"/>
            <a:ext cx="6636946" cy="55770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51</Words>
  <Application>Microsoft Office PowerPoint</Application>
  <PresentationFormat>On-screen Show (4:3)</PresentationFormat>
  <Paragraphs>40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HISTORY IN THE CLASSROOM</vt:lpstr>
      <vt:lpstr>Slide 3</vt:lpstr>
      <vt:lpstr>Slide 4</vt:lpstr>
      <vt:lpstr>Slide 5</vt:lpstr>
      <vt:lpstr>Slide 6</vt:lpstr>
      <vt:lpstr>COURSE FOCUS</vt:lpstr>
      <vt:lpstr>WHO ARE YOU ? WHY ARE YOU HERE ? </vt:lpstr>
      <vt:lpstr>The National Road</vt:lpstr>
      <vt:lpstr>Coal and Coke</vt:lpstr>
      <vt:lpstr>COAL PATCH VOCABULARY</vt:lpstr>
      <vt:lpstr>Slide 12</vt:lpstr>
      <vt:lpstr>Slide 13</vt:lpstr>
      <vt:lpstr>Slide 14</vt:lpstr>
      <vt:lpstr>ASSIGNMENTS</vt:lpstr>
      <vt:lpstr>Slide 16</vt:lpstr>
      <vt:lpstr>Slide 17</vt:lpstr>
      <vt:lpstr>Slide 18</vt:lpstr>
      <vt:lpstr>Slide 19</vt:lpstr>
      <vt:lpstr>Slide 20</vt:lpstr>
      <vt:lpstr>TEACHER WORKSHOPS</vt:lpstr>
      <vt:lpstr>Slide 22</vt:lpstr>
      <vt:lpstr>Slide 23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IN THE CLASSROOM</dc:title>
  <dc:creator>HP User</dc:creator>
  <cp:lastModifiedBy>HP User</cp:lastModifiedBy>
  <cp:revision>26</cp:revision>
  <dcterms:created xsi:type="dcterms:W3CDTF">2008-08-10T17:24:33Z</dcterms:created>
  <dcterms:modified xsi:type="dcterms:W3CDTF">2008-08-10T20:01:59Z</dcterms:modified>
</cp:coreProperties>
</file>